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4" r:id="rId2"/>
    <p:sldId id="293" r:id="rId3"/>
    <p:sldId id="262" r:id="rId4"/>
    <p:sldId id="263" r:id="rId5"/>
    <p:sldId id="285" r:id="rId6"/>
    <p:sldId id="286" r:id="rId7"/>
    <p:sldId id="282" r:id="rId8"/>
    <p:sldId id="281" r:id="rId9"/>
    <p:sldId id="284" r:id="rId10"/>
    <p:sldId id="264" r:id="rId11"/>
    <p:sldId id="265" r:id="rId12"/>
    <p:sldId id="266" r:id="rId13"/>
    <p:sldId id="270" r:id="rId14"/>
    <p:sldId id="271" r:id="rId15"/>
    <p:sldId id="273" r:id="rId16"/>
    <p:sldId id="274" r:id="rId17"/>
    <p:sldId id="275" r:id="rId18"/>
    <p:sldId id="276" r:id="rId19"/>
    <p:sldId id="292" r:id="rId20"/>
    <p:sldId id="287" r:id="rId21"/>
    <p:sldId id="257" r:id="rId22"/>
    <p:sldId id="258" r:id="rId23"/>
    <p:sldId id="259" r:id="rId24"/>
    <p:sldId id="260" r:id="rId25"/>
    <p:sldId id="261" r:id="rId26"/>
    <p:sldId id="288" r:id="rId27"/>
    <p:sldId id="295" r:id="rId28"/>
    <p:sldId id="296" r:id="rId29"/>
    <p:sldId id="297" r:id="rId30"/>
    <p:sldId id="298" r:id="rId31"/>
    <p:sldId id="299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CE1"/>
    <a:srgbClr val="96F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120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1BE2730-FEA5-FAFF-7B30-B69B8434A5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1C600C4-C343-CF04-1B3F-50D1899260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B698E9CE-1299-AF55-6553-261FE2503C66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83BE820D-19C1-9D04-6A19-D117E2F9A1B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EC86435-3BDE-9192-1C3A-0A98A3043E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292289E-EE66-3420-B60F-47F0DFED0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570FAD3-9985-4C2A-BA22-BC45BA4105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221ED1B7-7F98-E2DA-EA96-A9861F555B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B8D33BAD-3CD6-5D13-00C1-97FB25DF1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29894777-59F5-85DA-21DF-FE9EBC2A1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47494A-F6B0-491B-A6F8-43EBB61F35AC}" type="slidenum">
              <a:rPr lang="zh-CN"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7E2C837F-81E9-BD72-18A6-AA5A6D0370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023247C7-C45C-A998-BACF-6532F2417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729EA625-3C6D-0124-2A2E-5D35DA64D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29100A-1651-4F87-A194-FC199E75BBE1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8AAFB983-3876-050B-86F2-F0A4A240D5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D6984BB1-D848-6FD1-3F78-7B07C7CE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7FC40192-A44C-8CBA-13D4-72B3BBD78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7F7063-5FC2-4A3F-B766-8B82338783BE}" type="slidenum">
              <a:rPr lang="zh-CN" altLang="en-US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7C04F9C0-7EC6-A5EF-8F6F-6F9CD26B0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626CA9-87B6-44DA-83D0-1B80C150FCE4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6C52A69-B12F-5B00-2A3E-1B2759B03E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F66B51B-C054-5D40-F933-9F81174BE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44030980-6CF4-F320-C8B3-E671DF518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4C0478-1F71-484C-B500-213BEDB21B50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C796112-CE61-7531-5D46-DE7B9310BE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7AD1B308-A13D-29F0-13FC-62417F6D4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37527A0E-BC42-10BC-E5F8-6FCF085408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81758AB-08A3-4904-9C7A-5765C06F049D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CFA6D8B-0883-6F9B-6EDF-4A1F973A4A0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42005EC5-8462-B99B-63FC-02D943D98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8A83AEBF-C045-28FE-F2B8-55A750EF5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C5B5CB9-25E1-45D0-9A5F-6653C0B68AF9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5BF4CFF4-8456-7340-96BB-5439C84E4E9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05DFE7A1-708E-0DF6-D078-5E78961459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5E10EE-4CC7-1A39-23E8-B4B4CCE15E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7A30AB-FCF3-0585-24A3-16CE186C99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466163-5A86-2436-3C3C-34AE24283D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4AF7D-D626-4FB5-B8AF-427E6C6098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23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A1D182-1B75-A188-108F-9E57A92D64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E786A3-8723-764B-5338-8174A04DD1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49ECB5-6017-760E-03EF-4EBBE656DE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A478B-8290-4D6B-95BC-5979809957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53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FD2CAA-088B-C697-4F2E-ED0EB0A76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F3BC5B-955F-4FC5-6B73-149407B3F6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AB599D-921D-8017-04CE-3278F3D85F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8D99F9-F4A4-4CEA-A87A-C8C9AD90EC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31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F0136F-BB7A-EE0E-2602-8159F1ADC0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A5A99B-30F3-33F6-0D6E-AC688AD338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BBAB06-8F02-A179-E026-D6FA3AF330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847143-2BF2-4A11-A2DA-B2CE377B1F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04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4E967B-8736-C0C0-4773-6F402719D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A6BFFB-9416-A3CA-6CB5-A7DC70DC82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69AEA2-98AD-51CE-9803-665DA24A05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747DEA-2A99-4FDF-ADC8-D7A82B3F74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28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845B72-52A6-F6F3-954D-60D68C7680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D2C6D-EE09-FCA3-497B-7F8650BEFF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8DB54-534D-09FA-D4D2-37F367B3AE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832F5-9796-4850-846B-84F548AA70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864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0607213-5C0B-CCDA-4078-C7FB4BD6A5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588C5BC-D57B-2D7E-3355-2C27A49CC5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E57551D-CDB0-6CE6-77AC-2F0D98F94D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E6738-6E03-4F4E-9E51-9A8CD876E5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95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EFBB480-4197-92C1-C0EA-D17C11258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07C834-9EE3-BA83-0ABF-24608E74CE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E61E297-DD44-14A6-69D6-549C779D18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9F82BB-40CF-4E28-96C5-A55F92CEFD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655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462CB06-0CB6-161A-3E3B-8F1CAFA335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954121B-A190-D1F5-5D36-89D38D7718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3B68CF-6140-4208-3DCB-50976D973E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BEA0E-98A8-418A-870E-85659E2236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80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0D75E-4DED-9802-D8B4-80258CE498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B2527D-6585-E345-6EE6-55E9FD7001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93B51-9419-B358-7F2F-0135759043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F543A7-2F58-49C0-A140-C345D0D631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3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E6FBB-0324-2A34-E401-0B1F334E50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8A868-97E6-31BA-7990-68CCFC31EE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042F3-20F8-8D4E-133C-EF24AEA2DC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687A45-34D7-4AB0-BB10-3776AAB2349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02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B7F9CA6-2CAC-1A95-9FBA-CE274DE7F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02CF2B5-5650-FC1B-E035-CAA90FD77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CFF4055-CCFE-516D-17BB-42AEF547E5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3603C69-D2A0-03F2-0B2D-E11CF31EFA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39126CB-741C-EA1B-6913-8D055C841DB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06B58489-9B8A-40CC-8680-71BEB1F63BE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>
            <a:extLst>
              <a:ext uri="{FF2B5EF4-FFF2-40B4-BE49-F238E27FC236}">
                <a16:creationId xmlns:a16="http://schemas.microsoft.com/office/drawing/2014/main" id="{534BE81B-EFAA-1F9B-C4C4-21F31F0E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同学们进入实验室后</a:t>
            </a:r>
          </a:p>
        </p:txBody>
      </p:sp>
      <p:sp>
        <p:nvSpPr>
          <p:cNvPr id="2051" name="内容占位符 2">
            <a:extLst>
              <a:ext uri="{FF2B5EF4-FFF2-40B4-BE49-F238E27FC236}">
                <a16:creationId xmlns:a16="http://schemas.microsoft.com/office/drawing/2014/main" id="{04E62AF8-4101-C1E3-86A9-12DA9CC41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4525963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签到，注意字迹清晰、书写工整；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领取一沓实验报告纸（</a:t>
            </a:r>
            <a:r>
              <a:rPr lang="en-US" altLang="zh-CN"/>
              <a:t>9</a:t>
            </a:r>
            <a:r>
              <a:rPr lang="zh-CN" altLang="en-US"/>
              <a:t>张）；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根据签到表上自己的序号，领取对应编号的数电器件盒；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扫描二维码（稍后公布），关注“我爱</a:t>
            </a:r>
            <a:r>
              <a:rPr lang="en-US" altLang="zh-CN"/>
              <a:t>EE</a:t>
            </a:r>
            <a:r>
              <a:rPr lang="zh-CN" altLang="en-US"/>
              <a:t>”公众号；</a:t>
            </a:r>
            <a:endParaRPr lang="en-US" altLang="zh-CN"/>
          </a:p>
          <a:p>
            <a:r>
              <a:rPr lang="en-US" altLang="zh-CN"/>
              <a:t>5. </a:t>
            </a:r>
            <a:r>
              <a:rPr lang="zh-CN" altLang="en-US"/>
              <a:t>找到和签到表上对应序号的实验台；</a:t>
            </a:r>
            <a:endParaRPr lang="en-US" altLang="zh-CN"/>
          </a:p>
          <a:p>
            <a:r>
              <a:rPr lang="en-US" altLang="zh-CN"/>
              <a:t>6. </a:t>
            </a:r>
            <a:r>
              <a:rPr lang="zh-CN" altLang="en-US"/>
              <a:t>打开电脑、信号源、万用表、示波器和直流稳压电源的开关，检查是否可以正常工作。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E5D52B8-CE6F-3F27-DA97-8FD775A7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54864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7456835B-04A4-D374-6818-BCFDF4E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0225"/>
            <a:ext cx="64008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25E999B7-127D-7F1E-CED6-4B3C5C55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52400"/>
            <a:ext cx="54864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1CA9BEC2-ED88-8067-E392-AA01C4D4F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4000" b="1"/>
              <a:t>三、仪器使用</a:t>
            </a:r>
            <a:endParaRPr lang="en-US" altLang="zh-CN" sz="4000" b="1"/>
          </a:p>
        </p:txBody>
      </p:sp>
      <p:sp>
        <p:nvSpPr>
          <p:cNvPr id="14339" name="Rectangle 5">
            <a:extLst>
              <a:ext uri="{FF2B5EF4-FFF2-40B4-BE49-F238E27FC236}">
                <a16:creationId xmlns:a16="http://schemas.microsoft.com/office/drawing/2014/main" id="{13F4E9D4-DE18-04E7-CC96-AADA2EC5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38036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/>
              <a:t>直流稳压电源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/>
              <a:t>信号发生器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/>
              <a:t>示波器</a:t>
            </a:r>
            <a:endParaRPr lang="en-US" altLang="zh-CN" sz="3000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/>
              <a:t>万用表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3000"/>
              <a:t>实验箱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NK\Desktop\IMG_20161013_102939.jpg">
            <a:extLst>
              <a:ext uri="{FF2B5EF4-FFF2-40B4-BE49-F238E27FC236}">
                <a16:creationId xmlns:a16="http://schemas.microsoft.com/office/drawing/2014/main" id="{CC7B4470-07BD-DD8C-FF1E-8A4D7700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614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C:\Users\NK\Desktop\IMG_20161013_110516.jpg">
            <a:extLst>
              <a:ext uri="{FF2B5EF4-FFF2-40B4-BE49-F238E27FC236}">
                <a16:creationId xmlns:a16="http://schemas.microsoft.com/office/drawing/2014/main" id="{09BD0BB8-F35F-A9C4-4F97-42B1D37A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30580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PA080001">
            <a:extLst>
              <a:ext uri="{FF2B5EF4-FFF2-40B4-BE49-F238E27FC236}">
                <a16:creationId xmlns:a16="http://schemas.microsoft.com/office/drawing/2014/main" id="{0BF8692D-F7FB-F8FC-9B0A-DD8FF473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0DF8F13-EE93-5B11-A614-B1316A396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4356E8C-7FA8-9BE6-74F3-079578BDE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8436" name="Picture 4" descr="台式万用表">
            <a:extLst>
              <a:ext uri="{FF2B5EF4-FFF2-40B4-BE49-F238E27FC236}">
                <a16:creationId xmlns:a16="http://schemas.microsoft.com/office/drawing/2014/main" id="{3BF7F583-6C2A-BD69-9AD0-B49475A0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C28CA4A3-AEF4-AA41-0861-62C9DB371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5A1160DE-98CA-BC80-9160-247FDFD75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23850"/>
            <a:ext cx="8712200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92E8DBFF-302C-4C19-F660-6405B610A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550" y="0"/>
            <a:ext cx="10242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540349CB-7808-AC89-EA60-9D57788C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实验中心公众号二维码</a:t>
            </a:r>
          </a:p>
        </p:txBody>
      </p:sp>
      <p:pic>
        <p:nvPicPr>
          <p:cNvPr id="3075" name="内容占位符 3" descr="公众号二维码.png">
            <a:extLst>
              <a:ext uri="{FF2B5EF4-FFF2-40B4-BE49-F238E27FC236}">
                <a16:creationId xmlns:a16="http://schemas.microsoft.com/office/drawing/2014/main" id="{5AB1FA41-D1D4-05A4-6E3E-E011E423E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5050" y="1600200"/>
            <a:ext cx="4533900" cy="452596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>
            <a:extLst>
              <a:ext uri="{FF2B5EF4-FFF2-40B4-BE49-F238E27FC236}">
                <a16:creationId xmlns:a16="http://schemas.microsoft.com/office/drawing/2014/main" id="{4CE5AB9D-EF9F-B136-4FFF-650E482DE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latin typeface="宋体" panose="02010600030101010101" pitchFamily="2" charset="-122"/>
              </a:rPr>
              <a:t>四、本次实验</a:t>
            </a:r>
            <a:r>
              <a:rPr lang="en-US" altLang="zh-CN" sz="2800" b="1">
                <a:latin typeface="宋体" panose="02010600030101010101" pitchFamily="2" charset="-122"/>
              </a:rPr>
              <a:t>——</a:t>
            </a:r>
            <a:r>
              <a:rPr lang="zh-CN" altLang="en-US" sz="2800" b="1">
                <a:latin typeface="宋体" panose="02010600030101010101" pitchFamily="2" charset="-122"/>
              </a:rPr>
              <a:t>门电路及其参数测量</a:t>
            </a:r>
          </a:p>
        </p:txBody>
      </p:sp>
      <p:sp>
        <p:nvSpPr>
          <p:cNvPr id="2051" name="Text Box 5">
            <a:extLst>
              <a:ext uri="{FF2B5EF4-FFF2-40B4-BE49-F238E27FC236}">
                <a16:creationId xmlns:a16="http://schemas.microsoft.com/office/drawing/2014/main" id="{B2281731-7728-922D-0A19-2FF3D7F22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153400" cy="42465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/>
              <a:t>实验目的</a:t>
            </a:r>
            <a:endParaRPr lang="en-US" altLang="zh-CN" sz="2400" b="1" dirty="0"/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zh-CN" altLang="zh-CN" sz="2000" dirty="0"/>
              <a:t>学习使用基本逻辑门电路，掌握各种门电路之间的转换方法。</a:t>
            </a:r>
            <a:endParaRPr lang="en-US" altLang="zh-CN" sz="2000" dirty="0"/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zh-CN" altLang="zh-CN" sz="2000" dirty="0"/>
              <a:t>学会测试逻辑门电路参数</a:t>
            </a:r>
            <a:r>
              <a:rPr lang="zh-CN" altLang="en-US" sz="2000" dirty="0"/>
              <a:t>的</a:t>
            </a:r>
            <a:r>
              <a:rPr lang="zh-CN" altLang="zh-CN" sz="2000" dirty="0"/>
              <a:t>方法。</a:t>
            </a:r>
            <a:endParaRPr lang="en-US" altLang="zh-CN" sz="20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/>
              <a:t>实验原理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sz="2000" dirty="0"/>
              <a:t>集成逻辑门电路是最基本的数字电路元件，目前使用较为普遍的分别有双极型</a:t>
            </a:r>
            <a:r>
              <a:rPr lang="en-US" altLang="zh-CN" sz="2000" dirty="0"/>
              <a:t>TTL</a:t>
            </a:r>
            <a:r>
              <a:rPr lang="zh-CN" altLang="en-US" sz="2000" dirty="0"/>
              <a:t>逻辑门电路、</a:t>
            </a:r>
            <a:r>
              <a:rPr lang="en-US" altLang="zh-CN" sz="2000" dirty="0"/>
              <a:t>CMOS</a:t>
            </a:r>
            <a:r>
              <a:rPr lang="zh-CN" altLang="en-US" sz="2000" dirty="0"/>
              <a:t>型逻辑门电路，以及之后所开发的一些与</a:t>
            </a:r>
            <a:r>
              <a:rPr lang="en-US" altLang="zh-CN" sz="2000" dirty="0"/>
              <a:t>TTL</a:t>
            </a:r>
            <a:r>
              <a:rPr lang="zh-CN" altLang="en-US" sz="2000" dirty="0"/>
              <a:t>兼容的</a:t>
            </a:r>
            <a:r>
              <a:rPr lang="en-US" altLang="zh-CN" sz="2000" dirty="0"/>
              <a:t>CMOS</a:t>
            </a:r>
            <a:r>
              <a:rPr lang="zh-CN" altLang="en-US" sz="2000" dirty="0"/>
              <a:t>逻辑门电路，比如</a:t>
            </a:r>
            <a:r>
              <a:rPr lang="en-US" altLang="zh-CN" sz="2000" dirty="0"/>
              <a:t>74HCT</a:t>
            </a:r>
            <a:r>
              <a:rPr lang="zh-CN" altLang="en-US" sz="2000" dirty="0"/>
              <a:t>系列。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sz="2000" dirty="0"/>
              <a:t>最基本的逻辑门电路有三种：与门、或门和非门，对应的逻辑符号如下图所示。其它的门电路可以由这三种基本门电路构成。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000" dirty="0"/>
          </a:p>
        </p:txBody>
      </p:sp>
      <p:pic>
        <p:nvPicPr>
          <p:cNvPr id="21508" name="Picture 15" descr="实验一">
            <a:extLst>
              <a:ext uri="{FF2B5EF4-FFF2-40B4-BE49-F238E27FC236}">
                <a16:creationId xmlns:a16="http://schemas.microsoft.com/office/drawing/2014/main" id="{0B0AD054-A6AC-041D-0A00-5783187B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81600"/>
            <a:ext cx="464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>
            <a:extLst>
              <a:ext uri="{FF2B5EF4-FFF2-40B4-BE49-F238E27FC236}">
                <a16:creationId xmlns:a16="http://schemas.microsoft.com/office/drawing/2014/main" id="{64A60A1A-BB97-A4C9-C0C0-742CD4E05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80772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/>
              <a:t>逻辑电路的表示方法有三种：逻辑表达式法、真值表法和卡诺图法。其中，逻辑表达式法比较直观，可以直接看出电路的逻辑功能；真值表法可以直接看出电路输出结果；卡诺图法一般用来帮助化简逻辑表达式使用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/>
              <a:t>在电子电路中，用高、低电平分别表示二值逻辑的</a:t>
            </a:r>
            <a:r>
              <a:rPr lang="en-US" altLang="zh-CN" sz="2000"/>
              <a:t>1</a:t>
            </a:r>
            <a:r>
              <a:rPr lang="zh-CN" altLang="en-US" sz="2000"/>
              <a:t>和</a:t>
            </a:r>
            <a:r>
              <a:rPr lang="en-US" altLang="zh-CN" sz="2000"/>
              <a:t>0</a:t>
            </a:r>
            <a:r>
              <a:rPr lang="zh-CN" altLang="en-US" sz="2000"/>
              <a:t>两种状态，对于门电路的输入，都有一定的门限值：输入信号幅度高于高电平门限值，输入为高电平，逻辑状态为</a:t>
            </a:r>
            <a:r>
              <a:rPr lang="en-US" altLang="zh-CN" sz="2000"/>
              <a:t>1</a:t>
            </a:r>
            <a:r>
              <a:rPr lang="zh-CN" altLang="en-US" sz="2000"/>
              <a:t>；输入信号幅度低于低电平门限值，输入为低电平，逻辑状态为</a:t>
            </a:r>
            <a:r>
              <a:rPr lang="en-US" altLang="zh-CN" sz="2000"/>
              <a:t>0</a:t>
            </a:r>
            <a:r>
              <a:rPr lang="zh-CN" altLang="en-US" sz="2000"/>
              <a:t>。对于</a:t>
            </a:r>
            <a:r>
              <a:rPr lang="en-US" altLang="zh-CN" sz="2000"/>
              <a:t>TTL</a:t>
            </a:r>
            <a:r>
              <a:rPr lang="zh-CN" altLang="en-US" sz="2000"/>
              <a:t>门电路，其高低电平门限值分别为</a:t>
            </a:r>
            <a:r>
              <a:rPr lang="en-US" altLang="zh-CN" sz="2000"/>
              <a:t>2.4V</a:t>
            </a:r>
            <a:r>
              <a:rPr lang="zh-CN" altLang="en-US" sz="2000"/>
              <a:t>和</a:t>
            </a:r>
            <a:r>
              <a:rPr lang="en-US" altLang="zh-CN" sz="2000"/>
              <a:t>0.4V</a:t>
            </a:r>
            <a:r>
              <a:rPr lang="zh-CN" altLang="en-US" sz="2000"/>
              <a:t>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/>
              <a:t>如果以输出的高电平表示逻辑状态</a:t>
            </a:r>
            <a:r>
              <a:rPr lang="en-US" altLang="zh-CN" sz="2000"/>
              <a:t>1</a:t>
            </a:r>
            <a:r>
              <a:rPr lang="zh-CN" altLang="en-US" sz="2000"/>
              <a:t>，以低电平表示逻辑状态</a:t>
            </a:r>
            <a:r>
              <a:rPr lang="en-US" altLang="zh-CN" sz="2000"/>
              <a:t>0</a:t>
            </a:r>
            <a:r>
              <a:rPr lang="zh-CN" altLang="en-US" sz="2000"/>
              <a:t>，称这种表示方法为正逻辑；反之，若以输出的高电平表示逻辑状态</a:t>
            </a:r>
            <a:r>
              <a:rPr lang="en-US" altLang="zh-CN" sz="2000"/>
              <a:t>0</a:t>
            </a:r>
            <a:r>
              <a:rPr lang="zh-CN" altLang="en-US" sz="2000"/>
              <a:t>，低电平表示逻辑状态</a:t>
            </a:r>
            <a:r>
              <a:rPr lang="en-US" altLang="zh-CN" sz="2000"/>
              <a:t>1</a:t>
            </a:r>
            <a:r>
              <a:rPr lang="zh-CN" altLang="en-US" sz="2000"/>
              <a:t>，则称这种表示方法为负逻辑。在数字电路实验中，若非特殊说明，一般采用正逻辑。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CDF1D9E1-E342-9653-312B-5E143481E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1650"/>
            <a:ext cx="8534400" cy="1784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dirty="0"/>
              <a:t>对任何与或表达式进行二次求反，即可得到与非表达式，尽管这种方法构成的电路不一定是最简方案，但具有器件单一的特点。</a:t>
            </a:r>
            <a:endParaRPr lang="en-US" altLang="zh-CN" sz="20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dirty="0"/>
              <a:t>电子电路中，最基本的与非门电路为</a:t>
            </a:r>
            <a:r>
              <a:rPr lang="en-US" altLang="zh-CN" sz="2000" dirty="0"/>
              <a:t>7400</a:t>
            </a:r>
            <a:r>
              <a:rPr lang="zh-CN" altLang="en-US" sz="2000" dirty="0"/>
              <a:t>，它包含四个独立的二输入端与非门，称为四</a:t>
            </a:r>
            <a:r>
              <a:rPr lang="en-US" altLang="zh-CN" sz="2000" dirty="0">
                <a:latin typeface="+mn-ea"/>
              </a:rPr>
              <a:t>-</a:t>
            </a:r>
            <a:r>
              <a:rPr lang="zh-CN" altLang="en-US" sz="2000" dirty="0"/>
              <a:t>二输入端与非门。其内部逻辑结构和管脚图如下所示，其中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</a:t>
            </a:r>
            <a:r>
              <a:rPr lang="zh-CN" altLang="en-US" sz="2000" dirty="0"/>
              <a:t>为输入端，</a:t>
            </a:r>
            <a:r>
              <a:rPr lang="en-US" altLang="zh-CN" sz="2000" dirty="0"/>
              <a:t>Q</a:t>
            </a:r>
            <a:r>
              <a:rPr lang="zh-CN" altLang="en-US" sz="2000" dirty="0"/>
              <a:t>为输出端。</a:t>
            </a:r>
          </a:p>
        </p:txBody>
      </p:sp>
      <p:pic>
        <p:nvPicPr>
          <p:cNvPr id="23555" name="Picture 6">
            <a:extLst>
              <a:ext uri="{FF2B5EF4-FFF2-40B4-BE49-F238E27FC236}">
                <a16:creationId xmlns:a16="http://schemas.microsoft.com/office/drawing/2014/main" id="{417E6DEA-966D-0535-9B2A-EB1B9EFB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354263"/>
            <a:ext cx="557847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B5B8043D-CF2A-8166-BE88-0183E0834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838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000"/>
          </a:p>
        </p:txBody>
      </p:sp>
      <p:sp>
        <p:nvSpPr>
          <p:cNvPr id="24579" name="Text Box 5">
            <a:extLst>
              <a:ext uri="{FF2B5EF4-FFF2-40B4-BE49-F238E27FC236}">
                <a16:creationId xmlns:a16="http://schemas.microsoft.com/office/drawing/2014/main" id="{4E5CB589-B28A-1AE3-CEF2-8D3ED40D8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7688"/>
            <a:ext cx="838200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实验内容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/>
              <a:t>1</a:t>
            </a:r>
            <a:r>
              <a:rPr lang="zh-CN" altLang="en-US" sz="2000"/>
              <a:t>、用实验箱检测</a:t>
            </a:r>
            <a:r>
              <a:rPr lang="en-US" altLang="zh-CN" sz="2000"/>
              <a:t>7400</a:t>
            </a:r>
            <a:r>
              <a:rPr lang="zh-CN" altLang="en-US" sz="2000"/>
              <a:t>中每个与非门的逻辑功能是否正常。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/>
              <a:t>2</a:t>
            </a:r>
            <a:r>
              <a:rPr lang="zh-CN" altLang="en-US" sz="2000"/>
              <a:t>、用</a:t>
            </a:r>
            <a:r>
              <a:rPr lang="en-US" altLang="zh-CN" sz="2000"/>
              <a:t>7400</a:t>
            </a:r>
            <a:r>
              <a:rPr lang="zh-CN" altLang="en-US" sz="2000"/>
              <a:t>实现非、或、或非和异或逻辑功能，写出逻辑表达式并给出化简过程；在实验箱上连接电路并验证逻辑功能，将结果填入真值表。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/>
              <a:t>3</a:t>
            </a:r>
            <a:r>
              <a:rPr lang="zh-CN" altLang="en-US" sz="2000"/>
              <a:t>、传输延迟时间是衡量门电路开关速度的一个重要指标，如图</a:t>
            </a:r>
            <a:r>
              <a:rPr lang="en-US" altLang="zh-CN" sz="2000"/>
              <a:t>1-1</a:t>
            </a:r>
            <a:r>
              <a:rPr lang="zh-CN" altLang="en-US" sz="2000"/>
              <a:t>所示，</a:t>
            </a:r>
            <a:r>
              <a:rPr lang="en-US" altLang="zh-CN" sz="2000"/>
              <a:t>t</a:t>
            </a:r>
            <a:r>
              <a:rPr lang="en-US" altLang="zh-CN" sz="2000" baseline="-10000"/>
              <a:t>pd</a:t>
            </a:r>
            <a:r>
              <a:rPr lang="en-US" altLang="zh-CN" sz="2000"/>
              <a:t> = (t</a:t>
            </a:r>
            <a:r>
              <a:rPr lang="en-US" altLang="zh-CN" sz="2000" baseline="-10000"/>
              <a:t>pHL</a:t>
            </a:r>
            <a:r>
              <a:rPr lang="en-US" altLang="zh-CN" sz="2000"/>
              <a:t>+t</a:t>
            </a:r>
            <a:r>
              <a:rPr lang="en-US" altLang="zh-CN" sz="2000" baseline="-10000"/>
              <a:t>pLH</a:t>
            </a:r>
            <a:r>
              <a:rPr lang="en-US" altLang="zh-CN" sz="2000"/>
              <a:t>) / 2</a:t>
            </a:r>
            <a:r>
              <a:rPr lang="zh-CN" altLang="en-US" sz="2000"/>
              <a:t>，其中</a:t>
            </a:r>
            <a:r>
              <a:rPr lang="en-US" altLang="zh-CN" sz="2000"/>
              <a:t>t</a:t>
            </a:r>
            <a:r>
              <a:rPr lang="en-US" altLang="zh-CN" sz="2000" baseline="-10000"/>
              <a:t>pHL</a:t>
            </a:r>
            <a:r>
              <a:rPr lang="zh-CN" altLang="en-US" sz="2000"/>
              <a:t>和</a:t>
            </a:r>
            <a:r>
              <a:rPr lang="en-US" altLang="zh-CN" sz="2000"/>
              <a:t>t</a:t>
            </a:r>
            <a:r>
              <a:rPr lang="en-US" altLang="zh-CN" sz="2000" baseline="-10000"/>
              <a:t>pLH</a:t>
            </a:r>
            <a:r>
              <a:rPr lang="zh-CN" altLang="en-US" sz="2000"/>
              <a:t>分别为导通延迟时间和截止延迟时间。用环形振荡器测量</a:t>
            </a:r>
            <a:r>
              <a:rPr lang="en-US" altLang="zh-CN" sz="2000"/>
              <a:t>7400</a:t>
            </a:r>
            <a:r>
              <a:rPr lang="zh-CN" altLang="en-US" sz="2000"/>
              <a:t>的平均传输延迟时间，实验电路如下图所示。电路输出波形的周期 </a:t>
            </a:r>
            <a:r>
              <a:rPr lang="en-US" altLang="zh-CN" sz="2000"/>
              <a:t>T = 6t</a:t>
            </a:r>
            <a:r>
              <a:rPr lang="en-US" altLang="zh-CN" sz="2000" baseline="-10000"/>
              <a:t>pd</a:t>
            </a:r>
            <a:r>
              <a:rPr lang="zh-CN" altLang="en-US" sz="2000"/>
              <a:t>，则</a:t>
            </a:r>
            <a:r>
              <a:rPr lang="en-US" altLang="zh-CN" sz="2000"/>
              <a:t>t</a:t>
            </a:r>
            <a:r>
              <a:rPr lang="en-US" altLang="zh-CN" sz="2000" baseline="-10000"/>
              <a:t>pd</a:t>
            </a:r>
            <a:r>
              <a:rPr lang="en-US" altLang="zh-CN" sz="2000"/>
              <a:t> = T/6</a:t>
            </a:r>
            <a:r>
              <a:rPr lang="zh-CN" altLang="en-US" sz="2000"/>
              <a:t>，</a:t>
            </a:r>
            <a:r>
              <a:rPr lang="en-US" altLang="zh-CN" sz="2000"/>
              <a:t>t</a:t>
            </a:r>
            <a:r>
              <a:rPr lang="en-US" altLang="zh-CN" sz="2000" baseline="-10000"/>
              <a:t>pd</a:t>
            </a:r>
            <a:r>
              <a:rPr lang="zh-CN" altLang="en-US" sz="2000"/>
              <a:t>即为</a:t>
            </a:r>
            <a:r>
              <a:rPr lang="en-US" altLang="zh-CN" sz="2000"/>
              <a:t>7400</a:t>
            </a:r>
            <a:r>
              <a:rPr lang="zh-CN" altLang="en-US" sz="2000"/>
              <a:t>平均传输延迟时间。</a:t>
            </a:r>
          </a:p>
        </p:txBody>
      </p:sp>
      <p:pic>
        <p:nvPicPr>
          <p:cNvPr id="24580" name="Picture 6">
            <a:extLst>
              <a:ext uri="{FF2B5EF4-FFF2-40B4-BE49-F238E27FC236}">
                <a16:creationId xmlns:a16="http://schemas.microsoft.com/office/drawing/2014/main" id="{7A9DD150-2989-7F8B-C43B-E187C135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603625"/>
            <a:ext cx="418623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7">
            <a:extLst>
              <a:ext uri="{FF2B5EF4-FFF2-40B4-BE49-F238E27FC236}">
                <a16:creationId xmlns:a16="http://schemas.microsoft.com/office/drawing/2014/main" id="{B0580F90-A8A6-37D5-BABE-70431F595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0"/>
            <a:ext cx="8382000" cy="16319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/>
              <a:t>4</a:t>
            </a:r>
            <a:r>
              <a:rPr lang="zh-CN" altLang="en-US" sz="2000" dirty="0"/>
              <a:t>、（选做）用示波器的</a:t>
            </a:r>
            <a:r>
              <a:rPr lang="en-US" altLang="zh-CN" sz="2000" dirty="0"/>
              <a:t>XY</a:t>
            </a:r>
            <a:r>
              <a:rPr lang="zh-CN" altLang="en-US" sz="2000" dirty="0"/>
              <a:t>模式测量</a:t>
            </a:r>
            <a:r>
              <a:rPr lang="en-US" altLang="zh-CN" sz="2000" dirty="0"/>
              <a:t>7400</a:t>
            </a:r>
            <a:r>
              <a:rPr lang="zh-CN" altLang="en-US" sz="2000" dirty="0"/>
              <a:t>的电压传输曲线，画出曲线，记录并在曲线上标注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OH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OL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V</a:t>
            </a:r>
            <a:r>
              <a:rPr lang="en-US" altLang="zh-CN" sz="2000" baseline="-10000" dirty="0" err="1"/>
              <a:t>off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on</a:t>
            </a:r>
            <a:r>
              <a:rPr lang="zh-CN" altLang="en-US" sz="2000" dirty="0"/>
              <a:t>。测试电路如图</a:t>
            </a:r>
            <a:r>
              <a:rPr lang="en-US" altLang="zh-CN" sz="2000" dirty="0"/>
              <a:t>1-2</a:t>
            </a:r>
            <a:r>
              <a:rPr lang="zh-CN" altLang="en-US" sz="2000" dirty="0"/>
              <a:t>所示。</a:t>
            </a:r>
            <a:endParaRPr lang="en-US" altLang="zh-CN" sz="2000" dirty="0"/>
          </a:p>
          <a:p>
            <a:pPr indent="457200" eaLnBrk="1" hangingPunct="1">
              <a:spcBef>
                <a:spcPts val="0"/>
              </a:spcBef>
              <a:defRPr/>
            </a:pPr>
            <a:r>
              <a:rPr lang="zh-CN" altLang="en-US" sz="2000" dirty="0"/>
              <a:t>其中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OH</a:t>
            </a:r>
            <a:r>
              <a:rPr lang="zh-CN" altLang="en-US" sz="2000" dirty="0"/>
              <a:t>、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OL</a:t>
            </a:r>
            <a:r>
              <a:rPr lang="zh-CN" altLang="en-US" sz="2000" dirty="0"/>
              <a:t>分别为与非门的输出高电平和低电平；</a:t>
            </a:r>
            <a:r>
              <a:rPr lang="en-US" altLang="zh-CN" sz="2000" dirty="0" err="1"/>
              <a:t>V</a:t>
            </a:r>
            <a:r>
              <a:rPr lang="en-US" altLang="zh-CN" sz="2000" baseline="-10000" dirty="0" err="1"/>
              <a:t>off</a:t>
            </a:r>
            <a:r>
              <a:rPr lang="zh-CN" altLang="en-US" sz="2000" dirty="0"/>
              <a:t>是关门电平，指保持输出为高电平的最大输入低电平；</a:t>
            </a:r>
            <a:r>
              <a:rPr lang="en-US" altLang="zh-CN" sz="2000" dirty="0"/>
              <a:t>V</a:t>
            </a:r>
            <a:r>
              <a:rPr lang="en-US" altLang="zh-CN" sz="2000" baseline="-10000" dirty="0"/>
              <a:t>on</a:t>
            </a:r>
            <a:r>
              <a:rPr lang="zh-CN" altLang="en-US" sz="2000" dirty="0"/>
              <a:t>是开门电平，指保持输出为低电平的最小输入高电平。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>
            <a:extLst>
              <a:ext uri="{FF2B5EF4-FFF2-40B4-BE49-F238E27FC236}">
                <a16:creationId xmlns:a16="http://schemas.microsoft.com/office/drawing/2014/main" id="{C04FC313-4487-15A3-05C9-681A2517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1743075"/>
            <a:ext cx="32512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5">
            <a:extLst>
              <a:ext uri="{FF2B5EF4-FFF2-40B4-BE49-F238E27FC236}">
                <a16:creationId xmlns:a16="http://schemas.microsoft.com/office/drawing/2014/main" id="{DD369965-E610-74D1-8FA8-0083A44D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4283075"/>
            <a:ext cx="380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/>
              <a:t>图</a:t>
            </a:r>
            <a:r>
              <a:rPr lang="en-US" altLang="zh-CN" sz="2000"/>
              <a:t>1-2    </a:t>
            </a:r>
            <a:r>
              <a:rPr lang="zh-CN" altLang="en-US" sz="2000"/>
              <a:t>电压传输曲线测试电路</a:t>
            </a:r>
          </a:p>
        </p:txBody>
      </p:sp>
      <p:grpSp>
        <p:nvGrpSpPr>
          <p:cNvPr id="25604" name="组合 1">
            <a:extLst>
              <a:ext uri="{FF2B5EF4-FFF2-40B4-BE49-F238E27FC236}">
                <a16:creationId xmlns:a16="http://schemas.microsoft.com/office/drawing/2014/main" id="{F55AAC09-D786-29C0-F908-9207818004BB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3505200" cy="2805113"/>
            <a:chOff x="2286000" y="2895600"/>
            <a:chExt cx="3505200" cy="2805113"/>
          </a:xfrm>
        </p:grpSpPr>
        <p:sp>
          <p:nvSpPr>
            <p:cNvPr id="25606" name="Line 8">
              <a:extLst>
                <a:ext uri="{FF2B5EF4-FFF2-40B4-BE49-F238E27FC236}">
                  <a16:creationId xmlns:a16="http://schemas.microsoft.com/office/drawing/2014/main" id="{7C5A9EC0-16DE-0E8D-E7F6-028EF101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5052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7" name="Line 9">
              <a:extLst>
                <a:ext uri="{FF2B5EF4-FFF2-40B4-BE49-F238E27FC236}">
                  <a16:creationId xmlns:a16="http://schemas.microsoft.com/office/drawing/2014/main" id="{E605E30E-EF06-9093-7521-AF38CC43C4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5200" y="2895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8" name="Line 10">
              <a:extLst>
                <a:ext uri="{FF2B5EF4-FFF2-40B4-BE49-F238E27FC236}">
                  <a16:creationId xmlns:a16="http://schemas.microsoft.com/office/drawing/2014/main" id="{04040176-0394-0646-969A-31219EDF2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28956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9" name="Line 11">
              <a:extLst>
                <a:ext uri="{FF2B5EF4-FFF2-40B4-BE49-F238E27FC236}">
                  <a16:creationId xmlns:a16="http://schemas.microsoft.com/office/drawing/2014/main" id="{8E5A55F7-E825-5D06-75FC-6AE7749F7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2895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Line 12">
              <a:extLst>
                <a:ext uri="{FF2B5EF4-FFF2-40B4-BE49-F238E27FC236}">
                  <a16:creationId xmlns:a16="http://schemas.microsoft.com/office/drawing/2014/main" id="{37383173-4BBB-019D-2D24-F8056222F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3505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Line 13">
              <a:extLst>
                <a:ext uri="{FF2B5EF4-FFF2-40B4-BE49-F238E27FC236}">
                  <a16:creationId xmlns:a16="http://schemas.microsoft.com/office/drawing/2014/main" id="{2A926D87-2B58-DCAF-14FF-FCAD905D9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39624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Line 14">
              <a:extLst>
                <a:ext uri="{FF2B5EF4-FFF2-40B4-BE49-F238E27FC236}">
                  <a16:creationId xmlns:a16="http://schemas.microsoft.com/office/drawing/2014/main" id="{C6F1AF2E-29B4-D82E-133C-A8E5EF12D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Line 15">
              <a:extLst>
                <a:ext uri="{FF2B5EF4-FFF2-40B4-BE49-F238E27FC236}">
                  <a16:creationId xmlns:a16="http://schemas.microsoft.com/office/drawing/2014/main" id="{EEFD93F4-E1BF-E913-D73D-DB4E4EE42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46482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Line 16">
              <a:extLst>
                <a:ext uri="{FF2B5EF4-FFF2-40B4-BE49-F238E27FC236}">
                  <a16:creationId xmlns:a16="http://schemas.microsoft.com/office/drawing/2014/main" id="{8F4C6F97-4481-C2AC-7A93-1CD6B4956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200" y="39624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Line 17">
              <a:extLst>
                <a:ext uri="{FF2B5EF4-FFF2-40B4-BE49-F238E27FC236}">
                  <a16:creationId xmlns:a16="http://schemas.microsoft.com/office/drawing/2014/main" id="{D50D3F05-7C18-8B99-E13C-57B03F214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3962400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6" name="Line 19">
              <a:extLst>
                <a:ext uri="{FF2B5EF4-FFF2-40B4-BE49-F238E27FC236}">
                  <a16:creationId xmlns:a16="http://schemas.microsoft.com/office/drawing/2014/main" id="{0A63AF28-832B-B851-E6BC-57680CC85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35052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7" name="Line 20">
              <a:extLst>
                <a:ext uri="{FF2B5EF4-FFF2-40B4-BE49-F238E27FC236}">
                  <a16:creationId xmlns:a16="http://schemas.microsoft.com/office/drawing/2014/main" id="{C90113C5-BA01-F26D-72E2-83755AC21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4648200"/>
              <a:ext cx="0" cy="609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Line 21">
              <a:extLst>
                <a:ext uri="{FF2B5EF4-FFF2-40B4-BE49-F238E27FC236}">
                  <a16:creationId xmlns:a16="http://schemas.microsoft.com/office/drawing/2014/main" id="{6F088B78-AEC6-B07F-D511-C95D91B88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35052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Line 22">
              <a:extLst>
                <a:ext uri="{FF2B5EF4-FFF2-40B4-BE49-F238E27FC236}">
                  <a16:creationId xmlns:a16="http://schemas.microsoft.com/office/drawing/2014/main" id="{BA8206EA-CCEE-E4C4-B9C1-C41C13C9E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4648200"/>
              <a:ext cx="0" cy="609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0" name="Line 23">
              <a:extLst>
                <a:ext uri="{FF2B5EF4-FFF2-40B4-BE49-F238E27FC236}">
                  <a16:creationId xmlns:a16="http://schemas.microsoft.com/office/drawing/2014/main" id="{0747AFED-D344-D067-EE2E-0D5086ECE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1054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24">
              <a:extLst>
                <a:ext uri="{FF2B5EF4-FFF2-40B4-BE49-F238E27FC236}">
                  <a16:creationId xmlns:a16="http://schemas.microsoft.com/office/drawing/2014/main" id="{BB48D3F2-D27E-5314-D484-37373E2BD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7600" y="51054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25">
              <a:extLst>
                <a:ext uri="{FF2B5EF4-FFF2-40B4-BE49-F238E27FC236}">
                  <a16:creationId xmlns:a16="http://schemas.microsoft.com/office/drawing/2014/main" id="{9A8B62DD-8F24-5D39-D343-B3519FFE3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50292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Line 26">
              <a:extLst>
                <a:ext uri="{FF2B5EF4-FFF2-40B4-BE49-F238E27FC236}">
                  <a16:creationId xmlns:a16="http://schemas.microsoft.com/office/drawing/2014/main" id="{5023D9A1-7A81-A4F8-26F5-256D9E661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8200" y="50292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Text Box 28">
              <a:extLst>
                <a:ext uri="{FF2B5EF4-FFF2-40B4-BE49-F238E27FC236}">
                  <a16:creationId xmlns:a16="http://schemas.microsoft.com/office/drawing/2014/main" id="{B116D61B-F08D-25A5-B6D8-46BF8D58E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335337"/>
              <a:ext cx="609600" cy="77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V</a:t>
              </a:r>
              <a:r>
                <a:rPr lang="en-US" altLang="zh-CN" baseline="-25000"/>
                <a:t>I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V</a:t>
              </a:r>
              <a:r>
                <a:rPr lang="en-US" altLang="zh-CN" baseline="-25000"/>
                <a:t>O</a:t>
              </a:r>
            </a:p>
          </p:txBody>
        </p:sp>
        <p:sp>
          <p:nvSpPr>
            <p:cNvPr id="25625" name="Text Box 29">
              <a:extLst>
                <a:ext uri="{FF2B5EF4-FFF2-40B4-BE49-F238E27FC236}">
                  <a16:creationId xmlns:a16="http://schemas.microsoft.com/office/drawing/2014/main" id="{D277008E-C190-D382-6CB5-2970D6B98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5334000"/>
              <a:ext cx="2362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   t</a:t>
              </a:r>
              <a:r>
                <a:rPr lang="en-US" altLang="zh-CN" baseline="-25000"/>
                <a:t>pHL</a:t>
              </a:r>
              <a:r>
                <a:rPr lang="en-US" altLang="zh-CN"/>
                <a:t>           t</a:t>
              </a:r>
              <a:r>
                <a:rPr lang="en-US" altLang="zh-CN" baseline="-25000"/>
                <a:t>pLH</a:t>
              </a:r>
            </a:p>
          </p:txBody>
        </p:sp>
      </p:grpSp>
      <p:sp>
        <p:nvSpPr>
          <p:cNvPr id="25605" name="Text Box 31">
            <a:extLst>
              <a:ext uri="{FF2B5EF4-FFF2-40B4-BE49-F238E27FC236}">
                <a16:creationId xmlns:a16="http://schemas.microsoft.com/office/drawing/2014/main" id="{EE0140B7-41E2-7D87-542F-38E9707A2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8006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/>
              <a:t>图</a:t>
            </a:r>
            <a:r>
              <a:rPr lang="en-US" altLang="zh-CN" sz="2000"/>
              <a:t>1-1    </a:t>
            </a:r>
            <a:r>
              <a:rPr lang="zh-CN" altLang="en-US" sz="2000"/>
              <a:t>传输延迟时间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9C8D6C24-168A-3B13-E89B-7C689CCE1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17625"/>
            <a:ext cx="8077200" cy="2492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/>
              <a:t>5</a:t>
            </a:r>
            <a:r>
              <a:rPr lang="zh-CN" altLang="en-US" sz="2000" dirty="0"/>
              <a:t>、（选作）用与非门</a:t>
            </a:r>
            <a:r>
              <a:rPr lang="en-US" altLang="zh-CN" sz="2000" dirty="0"/>
              <a:t>7400</a:t>
            </a:r>
            <a:r>
              <a:rPr lang="zh-CN" altLang="en-US" sz="2000" dirty="0"/>
              <a:t>构成半加器，实现不考虑进位输入的一位二进制加法。</a:t>
            </a:r>
            <a:endParaRPr lang="en-US" altLang="zh-CN" sz="2000" dirty="0"/>
          </a:p>
          <a:p>
            <a:pPr eaLnBrk="1" hangingPunct="1">
              <a:spcBef>
                <a:spcPct val="50000"/>
              </a:spcBef>
              <a:defRPr/>
            </a:pPr>
            <a:endParaRPr lang="zh-CN" altLang="en-US" sz="2000" dirty="0"/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/>
              <a:t>思考题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sz="2000" dirty="0"/>
              <a:t>对于</a:t>
            </a:r>
            <a:r>
              <a:rPr lang="en-US" altLang="zh-CN" sz="2000" dirty="0"/>
              <a:t>TTL</a:t>
            </a:r>
            <a:r>
              <a:rPr lang="zh-CN" altLang="en-US" sz="2000" dirty="0"/>
              <a:t>电路，输入端悬空相当于什么电平？在实际接线中应当如何处理，为什么？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BE5A295D-2B4C-B725-2512-492E083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注：</a:t>
            </a: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35961F30-A4CB-B773-92B0-4D681F0B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电源：</a:t>
            </a:r>
            <a:r>
              <a:rPr lang="en-US" altLang="zh-CN"/>
              <a:t>4v/0.5a</a:t>
            </a:r>
            <a:r>
              <a:rPr lang="zh-CN" altLang="en-US"/>
              <a:t>，独立模式；</a:t>
            </a:r>
            <a:endParaRPr lang="en-US" altLang="zh-CN"/>
          </a:p>
          <a:p>
            <a:r>
              <a:rPr lang="zh-CN" altLang="en-US"/>
              <a:t>电源、信号源、示波器、电路要共地；</a:t>
            </a:r>
            <a:endParaRPr lang="en-US" altLang="zh-CN"/>
          </a:p>
          <a:p>
            <a:r>
              <a:rPr lang="zh-CN" altLang="en-US"/>
              <a:t>芯片在面包板上插接的位置，第一脚的位置；</a:t>
            </a:r>
            <a:endParaRPr lang="en-US" altLang="zh-CN"/>
          </a:p>
          <a:p>
            <a:r>
              <a:rPr lang="zh-CN" altLang="en-US"/>
              <a:t>拔芯片要用导线在下面翘一下，不要用手直接拔；</a:t>
            </a:r>
            <a:endParaRPr lang="en-US" altLang="zh-CN"/>
          </a:p>
          <a:p>
            <a:r>
              <a:rPr lang="zh-CN" altLang="en-US"/>
              <a:t>分组结合实验</a:t>
            </a:r>
            <a:r>
              <a:rPr lang="en-US" altLang="zh-CN"/>
              <a:t>1</a:t>
            </a:r>
            <a:r>
              <a:rPr lang="zh-CN" altLang="en-US"/>
              <a:t>，演示仪器如何使用；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7B208D44-B148-28F5-E819-0283FF7CB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0"/>
            <a:ext cx="8229600" cy="1676400"/>
          </a:xfrm>
        </p:spPr>
        <p:txBody>
          <a:bodyPr/>
          <a:lstStyle/>
          <a:p>
            <a:endParaRPr lang="en-US" altLang="zh-CN"/>
          </a:p>
          <a:p>
            <a:pPr>
              <a:buFontTx/>
              <a:buNone/>
            </a:pPr>
            <a:r>
              <a:rPr lang="zh-CN" altLang="en-US"/>
              <a:t>相对于模电实验，数字电路实验应该注意的地方：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）示波器：</a:t>
            </a:r>
            <a:r>
              <a:rPr lang="en-US" altLang="zh-CN"/>
              <a:t>DC</a:t>
            </a:r>
            <a:r>
              <a:rPr lang="zh-CN" altLang="en-US"/>
              <a:t>耦合，纵轴</a:t>
            </a:r>
            <a:r>
              <a:rPr lang="en-US" altLang="zh-CN"/>
              <a:t>2v/</a:t>
            </a:r>
            <a:r>
              <a:rPr lang="zh-CN" altLang="en-US"/>
              <a:t>格；横轴的单位参考输入信号的频率；</a:t>
            </a:r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63AB0247-75EC-89E0-4B42-134E75CC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67516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82E71D18-7CCD-9ED7-35A4-7FC58EA3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）电源：</a:t>
            </a:r>
            <a:r>
              <a:rPr lang="en-US" altLang="zh-CN"/>
              <a:t>4v/0.5a</a:t>
            </a:r>
            <a:r>
              <a:rPr lang="zh-CN" altLang="en-US"/>
              <a:t>；独立模式；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EB7385D6-E823-94AF-24BA-5F0C1E6E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54C24A27-228D-9D8E-013A-1BD6EC47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8771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3D394F9A-B49A-069F-CC93-C586B956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3</a:t>
            </a:r>
            <a:r>
              <a:rPr lang="zh-CN" altLang="en-US" sz="3200"/>
              <a:t>）实验箱，数电所特有的部分，见下图：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A45A9485-505D-AAEF-0FCE-2CADA023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3E23C8E9-8505-CD0A-98A7-268C1741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31113" cy="588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C1521A5-1E6D-FFEC-4190-1C7A89029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5FF401C-85D2-4192-D80D-6F9136882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4800" b="1"/>
              <a:t>数字逻辑实验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 b="1"/>
          </a:p>
          <a:p>
            <a:pPr algn="ctr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/>
              <a:t>教师</a:t>
            </a:r>
            <a:endParaRPr lang="en-US" altLang="zh-CN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/>
              <a:t>联系方式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EB273605-2480-0DED-440A-EB552EF3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br>
              <a:rPr lang="en-US" altLang="zh-CN" sz="2800"/>
            </a:br>
            <a:r>
              <a:rPr lang="zh-CN" altLang="en-US" sz="3600"/>
              <a:t>数字电源输入的</a:t>
            </a:r>
            <a:r>
              <a:rPr lang="en-US" altLang="zh-CN" sz="3600"/>
              <a:t>gnd</a:t>
            </a:r>
            <a:r>
              <a:rPr lang="zh-CN" altLang="en-US" sz="3600"/>
              <a:t>与面包板旁的</a:t>
            </a:r>
            <a:r>
              <a:rPr lang="en-US" altLang="zh-CN" sz="3600"/>
              <a:t>gnd</a:t>
            </a:r>
            <a:r>
              <a:rPr lang="zh-CN" altLang="en-US" sz="3600"/>
              <a:t>要用导线共在一起</a:t>
            </a:r>
            <a:br>
              <a:rPr lang="zh-CN" altLang="en-US" sz="3600"/>
            </a:br>
            <a:br>
              <a:rPr lang="zh-CN" altLang="en-US"/>
            </a:br>
            <a:endParaRPr lang="zh-CN" altLang="en-US"/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880F63AA-7A69-BEC5-73FA-072B1EA95A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166813"/>
            <a:ext cx="3657600" cy="5691187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9E88ACCA-DBE1-97EE-8028-E1E2E208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pPr algn="l"/>
            <a:r>
              <a:rPr lang="en-US" altLang="zh-CN" sz="2400"/>
              <a:t>4</a:t>
            </a:r>
            <a:r>
              <a:rPr lang="zh-CN" altLang="en-US" sz="2400"/>
              <a:t>）信号源：用</a:t>
            </a:r>
            <a:r>
              <a:rPr lang="en-US" altLang="zh-CN" sz="2400"/>
              <a:t>sync</a:t>
            </a:r>
            <a:r>
              <a:rPr lang="zh-CN" altLang="en-US" sz="2400"/>
              <a:t>口；</a:t>
            </a:r>
            <a:br>
              <a:rPr lang="en-US" altLang="zh-CN" sz="2400"/>
            </a:br>
            <a:br>
              <a:rPr lang="en-US" altLang="zh-CN" sz="2400">
                <a:solidFill>
                  <a:srgbClr val="000000"/>
                </a:solidFill>
              </a:rPr>
            </a:br>
            <a:r>
              <a:rPr lang="zh-CN" altLang="en-US" sz="2400">
                <a:solidFill>
                  <a:srgbClr val="000000"/>
                </a:solidFill>
              </a:rPr>
              <a:t>（</a:t>
            </a:r>
            <a:r>
              <a:rPr lang="en-US" altLang="zh-CN" sz="2400">
                <a:solidFill>
                  <a:srgbClr val="000000"/>
                </a:solidFill>
              </a:rPr>
              <a:t>SYNC</a:t>
            </a:r>
            <a:r>
              <a:rPr lang="zh-CN" altLang="en-US" sz="2400">
                <a:solidFill>
                  <a:srgbClr val="000000"/>
                </a:solidFill>
              </a:rPr>
              <a:t>的输出为</a:t>
            </a:r>
            <a:r>
              <a:rPr lang="en-US" altLang="zh-CN" sz="2400">
                <a:solidFill>
                  <a:srgbClr val="000000"/>
                </a:solidFill>
              </a:rPr>
              <a:t>ttl</a:t>
            </a:r>
            <a:r>
              <a:rPr lang="zh-CN" altLang="en-US" sz="2400">
                <a:solidFill>
                  <a:srgbClr val="000000"/>
                </a:solidFill>
              </a:rPr>
              <a:t>信号：高电平</a:t>
            </a:r>
            <a:r>
              <a:rPr lang="en-US" altLang="zh-CN" sz="2400">
                <a:solidFill>
                  <a:srgbClr val="000000"/>
                </a:solidFill>
              </a:rPr>
              <a:t>5v</a:t>
            </a:r>
            <a:r>
              <a:rPr lang="zh-CN" altLang="en-US" sz="2400">
                <a:solidFill>
                  <a:srgbClr val="000000"/>
                </a:solidFill>
              </a:rPr>
              <a:t>，低电平</a:t>
            </a:r>
            <a:r>
              <a:rPr lang="en-US" altLang="zh-CN" sz="2400">
                <a:solidFill>
                  <a:srgbClr val="000000"/>
                </a:solidFill>
              </a:rPr>
              <a:t>0v</a:t>
            </a:r>
            <a:r>
              <a:rPr lang="zh-CN" altLang="en-US" sz="2400">
                <a:solidFill>
                  <a:srgbClr val="000000"/>
                </a:solidFill>
              </a:rPr>
              <a:t>，频率与</a:t>
            </a:r>
            <a:r>
              <a:rPr lang="en-US" altLang="zh-CN" sz="2400">
                <a:solidFill>
                  <a:srgbClr val="000000"/>
                </a:solidFill>
              </a:rPr>
              <a:t>CHA</a:t>
            </a:r>
            <a:r>
              <a:rPr lang="zh-CN" altLang="en-US" sz="2400">
                <a:solidFill>
                  <a:srgbClr val="000000"/>
                </a:solidFill>
              </a:rPr>
              <a:t>一致）信号源如何使能</a:t>
            </a:r>
            <a:r>
              <a:rPr lang="en-US" altLang="zh-CN" sz="2400">
                <a:solidFill>
                  <a:srgbClr val="000000"/>
                </a:solidFill>
              </a:rPr>
              <a:t>SYNC</a:t>
            </a:r>
            <a:r>
              <a:rPr lang="zh-CN" altLang="en-US" sz="2400">
                <a:solidFill>
                  <a:srgbClr val="000000"/>
                </a:solidFill>
              </a:rPr>
              <a:t>输出：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E264986F-8627-A933-6369-2A6C8CF2A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667000"/>
            <a:ext cx="8229600" cy="3762375"/>
          </a:xfr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E617DF54-D357-FCEE-E4B1-10EFC7A9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9A423212-0D8A-FC17-270A-A04F81AA0F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457200"/>
            <a:ext cx="5715000" cy="5678488"/>
          </a:xfr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2EA67290-47EA-527A-DCB8-87ACB78C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</a:t>
            </a:r>
            <a:r>
              <a:rPr lang="en-US" altLang="zh-CN"/>
              <a:t>7400</a:t>
            </a:r>
            <a:r>
              <a:rPr lang="zh-CN" altLang="en-US"/>
              <a:t>的电压传输曲线：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F6487307-7A81-CC43-2CC8-1989D9BC0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268413"/>
            <a:ext cx="6848475" cy="4857750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429BDB4D-E110-9129-FB55-445E2358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946F2403-AABA-5002-8E1B-300277AA9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E9BD41AF-4D14-2D29-A6B4-9AAA57A6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01065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D15BF91C-3067-D290-511B-257D9CF94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900" b="1">
              <a:solidFill>
                <a:schemeClr val="tx2"/>
              </a:solidFill>
            </a:endParaRP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A5E6B892-EECA-B00E-742D-F241C4E1D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6400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3600" b="1"/>
              <a:t>一、课程简介及要求</a:t>
            </a:r>
            <a:endParaRPr lang="en-US" altLang="zh-CN" sz="36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3600" b="1"/>
              <a:t>二、安全教育</a:t>
            </a:r>
            <a:endParaRPr lang="en-US" altLang="zh-CN" sz="36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3600" b="1"/>
              <a:t>三、仪器使用</a:t>
            </a:r>
            <a:endParaRPr lang="en-US" altLang="zh-CN" sz="36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3600" b="1"/>
              <a:t>四、本次实验：</a:t>
            </a:r>
            <a:r>
              <a:rPr lang="en-US" altLang="zh-CN" sz="3600" b="1"/>
              <a:t>《</a:t>
            </a:r>
            <a:r>
              <a:rPr lang="zh-CN" altLang="en-US" sz="3600" b="1"/>
              <a:t>门电路及参数测量</a:t>
            </a:r>
            <a:r>
              <a:rPr lang="en-US" altLang="zh-CN" sz="3600" b="1"/>
              <a:t>》</a:t>
            </a:r>
            <a:endParaRPr lang="zh-CN" altLang="en-US" sz="36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>
            <a:extLst>
              <a:ext uri="{FF2B5EF4-FFF2-40B4-BE49-F238E27FC236}">
                <a16:creationId xmlns:a16="http://schemas.microsoft.com/office/drawing/2014/main" id="{CC1B44F3-9373-C8F5-0D8B-15B33141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1000"/>
            <a:ext cx="563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/>
              <a:t>一、课程简介及要求</a:t>
            </a:r>
            <a:endParaRPr lang="en-US" altLang="zh-CN" sz="4000" b="1"/>
          </a:p>
          <a:p>
            <a:endParaRPr lang="zh-CN" altLang="en-US" sz="3900" b="1">
              <a:solidFill>
                <a:schemeClr val="tx2"/>
              </a:solidFill>
            </a:endParaRP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4D93F6B6-42E1-094A-916A-EF0FC043A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76400"/>
            <a:ext cx="5486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zh-CN" altLang="en-US" sz="3600" dirty="0">
                <a:latin typeface="宋体" pitchFamily="2" charset="-122"/>
              </a:rPr>
              <a:t>课程内容</a:t>
            </a:r>
            <a:endParaRPr lang="en-US" altLang="zh-CN" sz="3600" dirty="0">
              <a:latin typeface="宋体" pitchFamily="2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en-US" altLang="zh-CN" sz="3600" dirty="0">
              <a:latin typeface="宋体" pitchFamily="2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zh-CN" altLang="en-US" sz="3600" dirty="0">
                <a:latin typeface="宋体" pitchFamily="2" charset="-122"/>
              </a:rPr>
              <a:t>考核方式</a:t>
            </a:r>
            <a:endParaRPr lang="en-US" altLang="zh-CN" sz="3600" dirty="0">
              <a:latin typeface="宋体" pitchFamily="2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endParaRPr lang="en-US" altLang="zh-CN" sz="3600" dirty="0">
              <a:latin typeface="宋体" pitchFamily="2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zh-CN" altLang="en-US" sz="3600" dirty="0">
                <a:latin typeface="宋体" pitchFamily="2" charset="-122"/>
              </a:rPr>
              <a:t>课程要求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endParaRPr lang="zh-CN" altLang="en-US" sz="2400" b="1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>
            <a:extLst>
              <a:ext uri="{FF2B5EF4-FFF2-40B4-BE49-F238E27FC236}">
                <a16:creationId xmlns:a16="http://schemas.microsoft.com/office/drawing/2014/main" id="{A182D165-D5FF-B6B6-CF22-741F4E765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81000"/>
            <a:ext cx="2895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900" b="1">
                <a:solidFill>
                  <a:schemeClr val="tx2"/>
                </a:solidFill>
              </a:rPr>
              <a:t>实验内容</a:t>
            </a:r>
          </a:p>
        </p:txBody>
      </p:sp>
      <p:sp>
        <p:nvSpPr>
          <p:cNvPr id="7171" name="Rectangle 11">
            <a:extLst>
              <a:ext uri="{FF2B5EF4-FFF2-40B4-BE49-F238E27FC236}">
                <a16:creationId xmlns:a16="http://schemas.microsoft.com/office/drawing/2014/main" id="{E3E4BD76-B6FD-940C-D4B5-2AF83A710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实验一 门电路及其参数测量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实验二 数据选择器及其应用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实验三 编码译码电路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实验四 组合逻辑电路设计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实验五 双稳态触发器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实验六 集成计数器的应用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实验七 时序逻辑电路设计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latin typeface="宋体" panose="02010600030101010101" pitchFamily="2" charset="-122"/>
              </a:rPr>
              <a:t>实验八 脉冲产生与整形电路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实验九 移位寄存和串行累加（考核）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A4E7BFD1-5E2D-AA56-EC17-175601C24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900" b="1">
                <a:solidFill>
                  <a:schemeClr val="tx2"/>
                </a:solidFill>
              </a:rPr>
              <a:t>考核方式</a:t>
            </a:r>
          </a:p>
        </p:txBody>
      </p:sp>
      <p:sp>
        <p:nvSpPr>
          <p:cNvPr id="8195" name="Rectangle 5">
            <a:extLst>
              <a:ext uri="{FF2B5EF4-FFF2-40B4-BE49-F238E27FC236}">
                <a16:creationId xmlns:a16="http://schemas.microsoft.com/office/drawing/2014/main" id="{40526439-60EB-7061-4011-F8482C9F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05000"/>
            <a:ext cx="83629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平时成绩  </a:t>
            </a:r>
            <a:r>
              <a:rPr lang="en-US" altLang="zh-CN" sz="2200" b="1"/>
              <a:t>40%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主要依据实验报告，平时上课表现和仪器使用等；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实验报告要求书写完整、数据准确、作图工整、书面整洁，除画图外不得使用铅笔。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不得旷课、迟到、早退，</a:t>
            </a:r>
            <a:r>
              <a:rPr lang="zh-CN" altLang="en-US" sz="2200" b="1">
                <a:solidFill>
                  <a:srgbClr val="FF0000"/>
                </a:solidFill>
              </a:rPr>
              <a:t>缺课两次及以上者取消该课程成绩</a:t>
            </a:r>
            <a:r>
              <a:rPr lang="zh-CN" altLang="en-US" sz="2200" b="1"/>
              <a:t>。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生病或有事要跟老师请假，并与老师商量，安排补课时间。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zh-CN" altLang="en-US" sz="2200" b="1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zh-CN" altLang="en-US" sz="2200" b="1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考试成绩  </a:t>
            </a:r>
            <a:r>
              <a:rPr lang="en-US" altLang="zh-CN" sz="2200" b="1"/>
              <a:t>60%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/>
              <a:t>1</a:t>
            </a:r>
            <a:r>
              <a:rPr lang="zh-CN" altLang="en-US" sz="2200" b="1"/>
              <a:t>次考试，要求独立完成给定的实验，当堂提交实验报告。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>
            <a:extLst>
              <a:ext uri="{FF2B5EF4-FFF2-40B4-BE49-F238E27FC236}">
                <a16:creationId xmlns:a16="http://schemas.microsoft.com/office/drawing/2014/main" id="{D3483BF8-3FC2-91EE-651B-C1B63BB09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900" b="1">
                <a:solidFill>
                  <a:schemeClr val="tx2"/>
                </a:solidFill>
              </a:rPr>
              <a:t>课程要求</a:t>
            </a:r>
          </a:p>
        </p:txBody>
      </p:sp>
      <p:sp>
        <p:nvSpPr>
          <p:cNvPr id="9219" name="Rectangle 5">
            <a:extLst>
              <a:ext uri="{FF2B5EF4-FFF2-40B4-BE49-F238E27FC236}">
                <a16:creationId xmlns:a16="http://schemas.microsoft.com/office/drawing/2014/main" id="{930F7D20-7237-BAFB-5246-71A312834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6400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课前预习，完成实验报告的前四项，即：实验目的、实验仪器、实验原理、实验内容。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提前</a:t>
            </a:r>
            <a:r>
              <a:rPr lang="en-US" altLang="zh-CN" sz="2200" b="1"/>
              <a:t>10</a:t>
            </a:r>
            <a:r>
              <a:rPr lang="zh-CN" altLang="en-US" sz="2200" b="1"/>
              <a:t>分钟到达实验室，领取实验器材，检查仪器或器件是否损坏或缺失。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每人一个实验台，领取器材盒时要和实验台号对应，每次课使用固定的实验台，不得私自调换。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实验过程中，严格按实验要求去做，避免不必要的仪器损耗。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实验结束后，仪器还原，关上电源，整理好桌面和实验箱，将凳子放到桌子下面，实验器材盒上交。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保持卫生整洁，不得在实验室吃东西，不得大声喧哗，废纸等要随身带走，老师认可后方可离开。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zh-CN" altLang="en-US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93F758BC-313C-7542-8FAE-19AE51C72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900" b="1">
                <a:solidFill>
                  <a:schemeClr val="tx2"/>
                </a:solidFill>
              </a:rPr>
              <a:t>二、安全教育</a:t>
            </a:r>
          </a:p>
        </p:txBody>
      </p:sp>
      <p:sp>
        <p:nvSpPr>
          <p:cNvPr id="10243" name="Rectangle 5">
            <a:extLst>
              <a:ext uri="{FF2B5EF4-FFF2-40B4-BE49-F238E27FC236}">
                <a16:creationId xmlns:a16="http://schemas.microsoft.com/office/drawing/2014/main" id="{C7A3A559-0E37-6809-0C66-D70B03127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6400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火灾逃生知识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灭火器使用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200" b="1"/>
              <a:t>参照：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本实验室注意：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200" b="1"/>
              <a:t>    1</a:t>
            </a:r>
            <a:r>
              <a:rPr lang="zh-CN" altLang="en-US" sz="2200" b="1"/>
              <a:t>）</a:t>
            </a:r>
            <a:r>
              <a:rPr lang="en-US" altLang="zh-CN" sz="2200" b="1"/>
              <a:t>220v</a:t>
            </a:r>
            <a:r>
              <a:rPr lang="zh-CN" altLang="en-US" sz="2200" b="1"/>
              <a:t>电源插座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200" b="1"/>
              <a:t>    2</a:t>
            </a:r>
            <a:r>
              <a:rPr lang="zh-CN" altLang="en-US" sz="2200" b="1"/>
              <a:t>）电烙铁</a:t>
            </a:r>
            <a:endParaRPr lang="en-US" altLang="zh-CN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endParaRPr lang="zh-CN" altLang="en-US" sz="2200" b="1"/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200" b="1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3E984E8E-2E10-AC5D-1D59-DDC99331D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3176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1386</Words>
  <Application>Microsoft Office PowerPoint</Application>
  <PresentationFormat>全屏显示(4:3)</PresentationFormat>
  <Paragraphs>115</Paragraphs>
  <Slides>34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Arial</vt:lpstr>
      <vt:lpstr>宋体</vt:lpstr>
      <vt:lpstr>Wingdings</vt:lpstr>
      <vt:lpstr>默认设计模板</vt:lpstr>
      <vt:lpstr>同学们进入实验室后</vt:lpstr>
      <vt:lpstr>实验中心公众号二维码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注：</vt:lpstr>
      <vt:lpstr>PowerPoint 演示文稿</vt:lpstr>
      <vt:lpstr>2）电源：4v/0.5a；独立模式； </vt:lpstr>
      <vt:lpstr>3）实验箱，数电所特有的部分，见下图： </vt:lpstr>
      <vt:lpstr> 数字电源输入的gnd与面包板旁的gnd要用导线共在一起  </vt:lpstr>
      <vt:lpstr>4）信号源：用sync口；  （SYNC的输出为ttl信号：高电平5v，低电平0v，频率与CHA一致）信号源如何使能SYNC输出： </vt:lpstr>
      <vt:lpstr>PowerPoint 演示文稿</vt:lpstr>
      <vt:lpstr>测7400的电压传输曲线：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刘修铭</dc:creator>
  <cp:lastModifiedBy>刘 修铭</cp:lastModifiedBy>
  <cp:revision>88</cp:revision>
  <cp:lastPrinted>1601-01-01T00:00:00Z</cp:lastPrinted>
  <dcterms:created xsi:type="dcterms:W3CDTF">1601-01-01T00:00:00Z</dcterms:created>
  <dcterms:modified xsi:type="dcterms:W3CDTF">2022-10-11T01:31:59Z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